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22"/>
  </p:notesMasterIdLst>
  <p:handoutMasterIdLst>
    <p:handoutMasterId r:id="rId23"/>
  </p:handoutMasterIdLst>
  <p:sldIdLst>
    <p:sldId id="304" r:id="rId3"/>
    <p:sldId id="314" r:id="rId4"/>
    <p:sldId id="316" r:id="rId5"/>
    <p:sldId id="315" r:id="rId6"/>
    <p:sldId id="318" r:id="rId7"/>
    <p:sldId id="321" r:id="rId8"/>
    <p:sldId id="326" r:id="rId9"/>
    <p:sldId id="319" r:id="rId10"/>
    <p:sldId id="324" r:id="rId11"/>
    <p:sldId id="323" r:id="rId12"/>
    <p:sldId id="320" r:id="rId13"/>
    <p:sldId id="325" r:id="rId14"/>
    <p:sldId id="289" r:id="rId15"/>
    <p:sldId id="267" r:id="rId16"/>
    <p:sldId id="322" r:id="rId17"/>
    <p:sldId id="268" r:id="rId18"/>
    <p:sldId id="269" r:id="rId19"/>
    <p:sldId id="271" r:id="rId20"/>
    <p:sldId id="272" r:id="rId2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4"/>
    <p:restoredTop sz="95574"/>
  </p:normalViewPr>
  <p:slideViewPr>
    <p:cSldViewPr snapToGrid="0" snapToObjects="1">
      <p:cViewPr varScale="1">
        <p:scale>
          <a:sx n="57" d="100"/>
          <a:sy n="57" d="100"/>
        </p:scale>
        <p:origin x="168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037E88-7C0A-DC43-9FEB-0D4C6FA66F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167FBD-ECAE-4E42-8410-BA4FF2EBC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8FBFC37-9606-0D41-944B-F1B1CEDA28B7}" type="datetimeFigureOut">
              <a:rPr lang="en-US" altLang="en-US"/>
              <a:pPr/>
              <a:t>7/9/21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55478-236C-254F-A117-171266732F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FCEE5-F922-5144-95B5-AD7C2527A8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E9FE6C5-B230-C443-AF1A-2A29E332DB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D77F62-35CE-8846-AC44-736D96D8C1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9AAA4-C3E8-FD43-B51E-F0F9FA89F1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A50F913-7586-E441-B78F-852A207D8F3A}" type="datetimeFigureOut">
              <a:rPr lang="en-US" altLang="en-US"/>
              <a:pPr/>
              <a:t>7/9/21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7557948-1161-8048-B549-A12D4F50C7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3C31EE-CDB2-D642-AA1B-0BA1CC268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5B67-9D9B-6B4F-B3B8-14AFDA7D4A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3B777-611F-7C4B-BDF0-54138CBD9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BF5EB6D-02DE-6F49-BFC3-C40136E712F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9c18299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gb9c1829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b8027cfa5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b8027cfa5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9c18299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gb9c1829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184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9c18299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gb9c1829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323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b8027cfa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b8027cfa5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b8027cfa5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b8027cfa5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b8027cfa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b8027cfa5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725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b8027cfa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b8027cfa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b8027cfa5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b8027cfa5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b8027cfa5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b8027cfa5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B497D7-384C-3C41-93AD-76D550FF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EA4729DC-D7C2-244C-AEB1-524730CF0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1960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4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CE3B7DC9-FCAA-6241-A150-DED636A1D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04748-A13A-C04E-B651-45CB09C6B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D36E37DF-7319-B944-9CC6-B2194038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36087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683743-B0D9-2A44-ACE4-9627C1843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00B7A8EE-27F5-FB4A-A38F-78C28303A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869833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0715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867628B-CF36-6845-8D3E-E76BA3ED3DA3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63DC945C-3C60-C249-B175-EFBAD67F98AC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54983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96505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31919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0144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ECD151-0032-174C-B907-43AD0E632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2F4DBDEB-10D9-BB48-9D15-8757279C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582285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3587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77210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EC44BD38-7E08-7F40-AEEF-04CC6C573C37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159F129D-3FF9-F748-BFEE-4CE6BDD275E7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81484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57112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2572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45223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948777" y="359542"/>
            <a:ext cx="7707862" cy="48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949328" y="908685"/>
            <a:ext cx="3787775" cy="375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378" lvl="1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566" lvl="2" indent="-34517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36"/>
              <a:buChar char="›"/>
              <a:defRPr/>
            </a:lvl3pPr>
            <a:lvl4pPr marL="1828754" lvl="3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5943" lvl="4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132" lvl="5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body" idx="2"/>
          </p:nvPr>
        </p:nvSpPr>
        <p:spPr>
          <a:xfrm>
            <a:off x="4876800" y="908685"/>
            <a:ext cx="3779838" cy="375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378" lvl="1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566" lvl="2" indent="-34517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36"/>
              <a:buChar char="›"/>
              <a:defRPr/>
            </a:lvl3pPr>
            <a:lvl4pPr marL="1828754" lvl="3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5943" lvl="4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132" lvl="5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320" lvl="6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509" lvl="7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697" lvl="8" indent="-34289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9157962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05E95F74-F486-DA45-A999-42C4F0981A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2C306-B16A-A745-9C24-457715543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EFEC599-23AB-134F-A019-5C28659A2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60F5C86D-2AA2-DE42-938F-3199793AE70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AD9DF7-EFC2-9C4C-9950-1E71401698BA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7A6403AE-78D0-5C4E-8C6E-1BB9163CAC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9" r:id="rId9"/>
    <p:sldLayoutId id="2147484100" r:id="rId10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77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77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842C6E7B-D99C-B146-8E5E-48D7378F48C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01F6D-E0A0-434A-AD4C-3F08C041A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3B1F0B7-C074-904D-BEE7-A0D1DDD64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82E4CC2F-E5C3-C34A-8907-C29570DBFAC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8C66A9-608A-0C41-AD4E-36AF1FA1BB83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D11AE02B-48B8-644D-BC91-66BA0327AC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77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77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pacinst.org/gpcd/tabl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C76A3631-07A1-2442-8BC6-ACB0E364D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Adaptive and Equitable Water Resources Planning Under Uncertainty</a:t>
            </a:r>
          </a:p>
        </p:txBody>
      </p:sp>
      <p:sp>
        <p:nvSpPr>
          <p:cNvPr id="11266" name="Text Placeholder 2">
            <a:extLst>
              <a:ext uri="{FF2B5EF4-FFF2-40B4-BE49-F238E27FC236}">
                <a16:creationId xmlns:a16="http://schemas.microsoft.com/office/drawing/2014/main" id="{CA8BC6D7-52F7-2047-8A65-FB804D8FFF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Sarah Fletcher, Ben </a:t>
            </a:r>
            <a:r>
              <a:rPr lang="en-US" altLang="en-US" dirty="0" err="1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Rachunok</a:t>
            </a:r>
            <a:endParaRPr lang="en-US" altLang="en-US" dirty="0">
              <a:solidFill>
                <a:srgbClr val="595959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07/12/2021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9c18299e0_0_0"/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00" cy="4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lt2"/>
              </a:buClr>
              <a:buSzPts val="2400"/>
            </a:pPr>
            <a:r>
              <a:rPr lang="en-US" dirty="0"/>
              <a:t>Initial hypotheses related to affordability</a:t>
            </a:r>
            <a:endParaRPr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33524EF-ABA3-844D-A5EB-99CE7798748F}"/>
              </a:ext>
            </a:extLst>
          </p:cNvPr>
          <p:cNvSpPr txBox="1">
            <a:spLocks/>
          </p:cNvSpPr>
          <p:nvPr/>
        </p:nvSpPr>
        <p:spPr>
          <a:xfrm>
            <a:off x="955675" y="908050"/>
            <a:ext cx="7707299" cy="3759200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77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77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Affordability differs from cost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Affordability thresholds limit cost increases 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Increase risks for technology lock-in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Conservation challenges due to hardened demand</a:t>
            </a:r>
          </a:p>
          <a:p>
            <a:pPr marL="0" lvl="1" indent="0"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Adaptive planning can mitigate affordability concerns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Reduces scale of new infrastructure to minimize costs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Spread infrastructure into smaller investments over time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Sequence investments to reduce cost increases</a:t>
            </a: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3293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>
            <a:extLst>
              <a:ext uri="{FF2B5EF4-FFF2-40B4-BE49-F238E27FC236}">
                <a16:creationId xmlns:a16="http://schemas.microsoft.com/office/drawing/2014/main" id="{AF382075-36EA-BC49-915E-05C8EF32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Evaluating paths forward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BC3CBA-4157-A549-A1E2-48062A962F1B}"/>
              </a:ext>
            </a:extLst>
          </p:cNvPr>
          <p:cNvSpPr txBox="1">
            <a:spLocks/>
          </p:cNvSpPr>
          <p:nvPr/>
        </p:nvSpPr>
        <p:spPr>
          <a:xfrm>
            <a:off x="949324" y="1004554"/>
            <a:ext cx="7099972" cy="3928054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77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77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Testing potential solutions</a:t>
            </a: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What capacity do water rates have to support investment without subsidies?</a:t>
            </a: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What would state or federal programs have to look like to meet affordability and reliability targets?</a:t>
            </a: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Low-income rate assistance programs</a:t>
            </a: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What are the attributes required for technological solutions?</a:t>
            </a: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Short-term water sourcing vs. permanent investment</a:t>
            </a: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What is the potential for demand-side drought mitigation measures?</a:t>
            </a:r>
          </a:p>
          <a:p>
            <a:pPr marL="0" lvl="1" indent="0"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516944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>
            <a:extLst>
              <a:ext uri="{FF2B5EF4-FFF2-40B4-BE49-F238E27FC236}">
                <a16:creationId xmlns:a16="http://schemas.microsoft.com/office/drawing/2014/main" id="{AF382075-36EA-BC49-915E-05C8EF32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Partnership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37C544-2A9B-BD46-812F-1BF577169A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68946" y="1004553"/>
            <a:ext cx="7587692" cy="366269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Goal is to develop long-term, mutually beneficial partnerships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Recognizing constrains e.g. time </a:t>
            </a: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Potential benefits to Santa Cruz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Testing potential solutions</a:t>
            </a:r>
          </a:p>
          <a:p>
            <a:pPr lvl="2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Independent source of policy analysis </a:t>
            </a:r>
          </a:p>
          <a:p>
            <a:pPr lvl="3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Bolsters case for state and federal investment</a:t>
            </a: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Information Gaps for Stanford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Household affordability quantification</a:t>
            </a:r>
          </a:p>
          <a:p>
            <a:pPr lvl="3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Household-level water use and bills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Contextual Understanding of Santa Cruz’s Water System</a:t>
            </a:r>
          </a:p>
          <a:p>
            <a:pPr lvl="3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Historical water production</a:t>
            </a:r>
          </a:p>
          <a:p>
            <a:pPr lvl="3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Potential water supply alternatives</a:t>
            </a:r>
          </a:p>
          <a:p>
            <a:pPr lvl="3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How non-residential water use changes during droughts</a:t>
            </a:r>
          </a:p>
          <a:p>
            <a:pPr lvl="3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How conservation decisions are made?</a:t>
            </a:r>
          </a:p>
        </p:txBody>
      </p:sp>
    </p:spTree>
    <p:extLst>
      <p:ext uri="{BB962C8B-B14F-4D97-AF65-F5344CB8AC3E}">
        <p14:creationId xmlns:p14="http://schemas.microsoft.com/office/powerpoint/2010/main" val="194372485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title"/>
          </p:nvPr>
        </p:nvSpPr>
        <p:spPr>
          <a:xfrm>
            <a:off x="459150" y="3599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Backup Slides</a:t>
            </a:r>
            <a:endParaRPr dirty="0"/>
          </a:p>
        </p:txBody>
      </p:sp>
      <p:sp>
        <p:nvSpPr>
          <p:cNvPr id="352" name="Google Shape;352;p46"/>
          <p:cNvSpPr txBox="1"/>
          <p:nvPr/>
        </p:nvSpPr>
        <p:spPr>
          <a:xfrm>
            <a:off x="459650" y="1759550"/>
            <a:ext cx="81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549400" y="392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Santa Cruz Water Demand</a:t>
            </a:r>
            <a:endParaRPr dirty="0"/>
          </a:p>
        </p:txBody>
      </p:sp>
      <p:sp>
        <p:nvSpPr>
          <p:cNvPr id="156" name="Google Shape;156;p24"/>
          <p:cNvSpPr txBox="1"/>
          <p:nvPr/>
        </p:nvSpPr>
        <p:spPr>
          <a:xfrm>
            <a:off x="549400" y="1075000"/>
            <a:ext cx="6871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Focus on </a:t>
            </a:r>
            <a:r>
              <a:rPr lang="en" sz="1800" i="1">
                <a:solidFill>
                  <a:srgbClr val="595959"/>
                </a:solidFill>
              </a:rPr>
              <a:t>household </a:t>
            </a:r>
            <a:r>
              <a:rPr lang="en" sz="1800">
                <a:solidFill>
                  <a:srgbClr val="595959"/>
                </a:solidFill>
              </a:rPr>
              <a:t>water costs/access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Need to model </a:t>
            </a:r>
            <a:r>
              <a:rPr lang="en" sz="1800" i="1">
                <a:solidFill>
                  <a:srgbClr val="595959"/>
                </a:solidFill>
              </a:rPr>
              <a:t>household</a:t>
            </a:r>
            <a:r>
              <a:rPr lang="en" sz="1800">
                <a:solidFill>
                  <a:srgbClr val="595959"/>
                </a:solidFill>
              </a:rPr>
              <a:t>-level water use</a:t>
            </a:r>
            <a:br>
              <a:rPr lang="en" sz="1800">
                <a:solidFill>
                  <a:srgbClr val="595959"/>
                </a:solidFill>
              </a:rPr>
            </a:br>
            <a:r>
              <a:rPr lang="en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What contributes to household water use?</a:t>
            </a:r>
            <a:endParaRPr sz="1800">
              <a:solidFill>
                <a:srgbClr val="595959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Currently considering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>
                <a:solidFill>
                  <a:srgbClr val="595959"/>
                </a:solidFill>
              </a:rPr>
              <a:t>Month-to-month changes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>
                <a:solidFill>
                  <a:srgbClr val="595959"/>
                </a:solidFill>
              </a:rPr>
              <a:t>Household use as a function of household </a:t>
            </a:r>
            <a:r>
              <a:rPr lang="en" sz="1800" i="1">
                <a:solidFill>
                  <a:srgbClr val="595959"/>
                </a:solidFill>
              </a:rPr>
              <a:t>size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>
                <a:solidFill>
                  <a:srgbClr val="595959"/>
                </a:solidFill>
              </a:rPr>
              <a:t>Household use as a function of household </a:t>
            </a:r>
            <a:r>
              <a:rPr lang="en" sz="1800" i="1">
                <a:solidFill>
                  <a:srgbClr val="595959"/>
                </a:solidFill>
              </a:rPr>
              <a:t>income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>
                <a:solidFill>
                  <a:srgbClr val="595959"/>
                </a:solidFill>
              </a:rPr>
              <a:t>Demand changes in response to prices signals (price elasticity)</a:t>
            </a:r>
            <a:endParaRPr sz="1800">
              <a:solidFill>
                <a:srgbClr val="595959"/>
              </a:solidFill>
            </a:endParaRPr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■"/>
            </a:pPr>
            <a:r>
              <a:rPr lang="en" sz="1800">
                <a:solidFill>
                  <a:srgbClr val="595959"/>
                </a:solidFill>
              </a:rPr>
              <a:t>Any conservation 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title"/>
          </p:nvPr>
        </p:nvSpPr>
        <p:spPr>
          <a:xfrm>
            <a:off x="459150" y="3599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Balance For Santa Cruz </a:t>
            </a:r>
            <a:endParaRPr/>
          </a:p>
        </p:txBody>
      </p:sp>
      <p:sp>
        <p:nvSpPr>
          <p:cNvPr id="352" name="Google Shape;352;p46"/>
          <p:cNvSpPr txBox="1"/>
          <p:nvPr/>
        </p:nvSpPr>
        <p:spPr>
          <a:xfrm>
            <a:off x="459650" y="1759550"/>
            <a:ext cx="81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6"/>
          <p:cNvSpPr txBox="1"/>
          <p:nvPr/>
        </p:nvSpPr>
        <p:spPr>
          <a:xfrm>
            <a:off x="989275" y="2415225"/>
            <a:ext cx="51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46" descr="S_{t+1} = S_{t} + I^{\text{NC}}_t + I^{\text{SL}}_t + I^{\text{GW}}_t+ I^{\text{R}} - D_t - E_t - C_t -W_t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13" y="1292338"/>
            <a:ext cx="8163275" cy="40693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459150" y="3822864"/>
            <a:ext cx="160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Volume of water stored at t+1</a:t>
            </a:r>
            <a:endParaRPr dirty="0"/>
          </a:p>
        </p:txBody>
      </p:sp>
      <p:sp>
        <p:nvSpPr>
          <p:cNvPr id="356" name="Google Shape;356;p46"/>
          <p:cNvSpPr txBox="1"/>
          <p:nvPr/>
        </p:nvSpPr>
        <p:spPr>
          <a:xfrm>
            <a:off x="989275" y="2722125"/>
            <a:ext cx="160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of water stored at t</a:t>
            </a:r>
            <a:endParaRPr/>
          </a:p>
        </p:txBody>
      </p:sp>
      <p:sp>
        <p:nvSpPr>
          <p:cNvPr id="357" name="Google Shape;357;p46"/>
          <p:cNvSpPr txBox="1"/>
          <p:nvPr/>
        </p:nvSpPr>
        <p:spPr>
          <a:xfrm>
            <a:off x="2259700" y="2220025"/>
            <a:ext cx="147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Water Sources</a:t>
            </a:r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3572475" y="2465100"/>
            <a:ext cx="14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Groundwater</a:t>
            </a:r>
            <a:endParaRPr/>
          </a:p>
        </p:txBody>
      </p:sp>
      <p:sp>
        <p:nvSpPr>
          <p:cNvPr id="359" name="Google Shape;359;p46"/>
          <p:cNvSpPr txBox="1"/>
          <p:nvPr/>
        </p:nvSpPr>
        <p:spPr>
          <a:xfrm>
            <a:off x="4287549" y="3062850"/>
            <a:ext cx="147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inflow to reservoir </a:t>
            </a:r>
            <a:endParaRPr dirty="0"/>
          </a:p>
        </p:txBody>
      </p:sp>
      <p:sp>
        <p:nvSpPr>
          <p:cNvPr id="360" name="Google Shape;360;p46"/>
          <p:cNvSpPr txBox="1"/>
          <p:nvPr/>
        </p:nvSpPr>
        <p:spPr>
          <a:xfrm>
            <a:off x="5430562" y="2865300"/>
            <a:ext cx="147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Demand (adjusted)</a:t>
            </a:r>
            <a:endParaRPr dirty="0"/>
          </a:p>
        </p:txBody>
      </p:sp>
      <p:sp>
        <p:nvSpPr>
          <p:cNvPr id="361" name="Google Shape;361;p46"/>
          <p:cNvSpPr txBox="1"/>
          <p:nvPr/>
        </p:nvSpPr>
        <p:spPr>
          <a:xfrm>
            <a:off x="6416524" y="1956150"/>
            <a:ext cx="13655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 Reservoir Evaporation</a:t>
            </a:r>
            <a:endParaRPr dirty="0"/>
          </a:p>
        </p:txBody>
      </p:sp>
      <p:sp>
        <p:nvSpPr>
          <p:cNvPr id="362" name="Google Shape;362;p46"/>
          <p:cNvSpPr txBox="1"/>
          <p:nvPr/>
        </p:nvSpPr>
        <p:spPr>
          <a:xfrm>
            <a:off x="7004615" y="2904415"/>
            <a:ext cx="164853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Environmental outflow </a:t>
            </a:r>
            <a:endParaRPr dirty="0"/>
          </a:p>
        </p:txBody>
      </p:sp>
      <p:sp>
        <p:nvSpPr>
          <p:cNvPr id="363" name="Google Shape;363;p46"/>
          <p:cNvSpPr txBox="1"/>
          <p:nvPr/>
        </p:nvSpPr>
        <p:spPr>
          <a:xfrm>
            <a:off x="7828200" y="2030600"/>
            <a:ext cx="131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Spillage (if necessary)</a:t>
            </a:r>
            <a:endParaRPr/>
          </a:p>
        </p:txBody>
      </p:sp>
      <p:cxnSp>
        <p:nvCxnSpPr>
          <p:cNvPr id="364" name="Google Shape;364;p46"/>
          <p:cNvCxnSpPr>
            <a:cxnSpLocks/>
          </p:cNvCxnSpPr>
          <p:nvPr/>
        </p:nvCxnSpPr>
        <p:spPr>
          <a:xfrm flipV="1">
            <a:off x="1601700" y="1774400"/>
            <a:ext cx="187974" cy="8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46"/>
          <p:cNvCxnSpPr/>
          <p:nvPr/>
        </p:nvCxnSpPr>
        <p:spPr>
          <a:xfrm rot="10800000" flipH="1">
            <a:off x="4188475" y="1774400"/>
            <a:ext cx="12600" cy="75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6"/>
          <p:cNvCxnSpPr>
            <a:cxnSpLocks/>
            <a:stCxn id="360" idx="0"/>
          </p:cNvCxnSpPr>
          <p:nvPr/>
        </p:nvCxnSpPr>
        <p:spPr>
          <a:xfrm flipV="1">
            <a:off x="6167362" y="1794438"/>
            <a:ext cx="6413" cy="10708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6"/>
          <p:cNvCxnSpPr>
            <a:cxnSpLocks/>
            <a:stCxn id="362" idx="0"/>
          </p:cNvCxnSpPr>
          <p:nvPr/>
        </p:nvCxnSpPr>
        <p:spPr>
          <a:xfrm flipH="1" flipV="1">
            <a:off x="7828200" y="1826250"/>
            <a:ext cx="680" cy="1078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8" name="Google Shape;368;p46"/>
          <p:cNvCxnSpPr/>
          <p:nvPr/>
        </p:nvCxnSpPr>
        <p:spPr>
          <a:xfrm rot="10800000">
            <a:off x="8601650" y="1728650"/>
            <a:ext cx="8700" cy="4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46"/>
          <p:cNvCxnSpPr/>
          <p:nvPr/>
        </p:nvCxnSpPr>
        <p:spPr>
          <a:xfrm rot="10800000">
            <a:off x="6956050" y="1699275"/>
            <a:ext cx="8700" cy="4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46"/>
          <p:cNvCxnSpPr>
            <a:cxnSpLocks/>
            <a:stCxn id="359" idx="0"/>
          </p:cNvCxnSpPr>
          <p:nvPr/>
        </p:nvCxnSpPr>
        <p:spPr>
          <a:xfrm flipV="1">
            <a:off x="5024349" y="1749164"/>
            <a:ext cx="324401" cy="13136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46"/>
          <p:cNvCxnSpPr/>
          <p:nvPr/>
        </p:nvCxnSpPr>
        <p:spPr>
          <a:xfrm rot="10800000">
            <a:off x="2688938" y="1826250"/>
            <a:ext cx="8700" cy="4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46"/>
          <p:cNvCxnSpPr/>
          <p:nvPr/>
        </p:nvCxnSpPr>
        <p:spPr>
          <a:xfrm rot="10800000" flipH="1">
            <a:off x="2762125" y="1828700"/>
            <a:ext cx="453900" cy="50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46"/>
          <p:cNvCxnSpPr>
            <a:cxnSpLocks/>
          </p:cNvCxnSpPr>
          <p:nvPr/>
        </p:nvCxnSpPr>
        <p:spPr>
          <a:xfrm flipV="1">
            <a:off x="827575" y="1728650"/>
            <a:ext cx="25024" cy="20942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849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640884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sp>
        <p:nvSpPr>
          <p:cNvPr id="162" name="Google Shape;162;p25"/>
          <p:cNvSpPr txBox="1"/>
          <p:nvPr/>
        </p:nvSpPr>
        <p:spPr>
          <a:xfrm>
            <a:off x="705484" y="1098775"/>
            <a:ext cx="3838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Unit of measure for residential demand is </a:t>
            </a:r>
            <a:r>
              <a:rPr lang="en" sz="1800" b="1" dirty="0">
                <a:solidFill>
                  <a:srgbClr val="595959"/>
                </a:solidFill>
              </a:rPr>
              <a:t>household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Start with median </a:t>
            </a:r>
            <a:r>
              <a:rPr lang="en" sz="1800" b="1" dirty="0">
                <a:solidFill>
                  <a:srgbClr val="595959"/>
                </a:solidFill>
              </a:rPr>
              <a:t>per-person</a:t>
            </a:r>
            <a:r>
              <a:rPr lang="en" sz="1800" dirty="0">
                <a:solidFill>
                  <a:srgbClr val="595959"/>
                </a:solidFill>
              </a:rPr>
              <a:t>-</a:t>
            </a:r>
            <a:r>
              <a:rPr lang="en" sz="1800" b="1" dirty="0">
                <a:solidFill>
                  <a:srgbClr val="595959"/>
                </a:solidFill>
              </a:rPr>
              <a:t>per-month</a:t>
            </a:r>
            <a:r>
              <a:rPr lang="en" sz="1800" dirty="0">
                <a:solidFill>
                  <a:srgbClr val="595959"/>
                </a:solidFill>
              </a:rPr>
              <a:t> water consumption in non-drought years 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Reported by SWRCB </a:t>
            </a:r>
            <a:endParaRPr sz="1800" dirty="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595959"/>
              </a:solidFill>
            </a:endParaRPr>
          </a:p>
        </p:txBody>
      </p:sp>
      <p:grpSp>
        <p:nvGrpSpPr>
          <p:cNvPr id="163" name="Google Shape;163;p25"/>
          <p:cNvGrpSpPr/>
          <p:nvPr/>
        </p:nvGrpSpPr>
        <p:grpSpPr>
          <a:xfrm>
            <a:off x="4868763" y="1244010"/>
            <a:ext cx="3762525" cy="3013540"/>
            <a:chOff x="566875" y="7166210"/>
            <a:chExt cx="3762525" cy="3013540"/>
          </a:xfrm>
        </p:grpSpPr>
        <p:pic>
          <p:nvPicPr>
            <p:cNvPr id="164" name="Google Shape;16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6875" y="7166210"/>
              <a:ext cx="3762525" cy="26382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5"/>
            <p:cNvSpPr txBox="1"/>
            <p:nvPr/>
          </p:nvSpPr>
          <p:spPr>
            <a:xfrm>
              <a:off x="1127075" y="9779550"/>
              <a:ext cx="264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From: </a:t>
              </a:r>
              <a:r>
                <a:rPr lang="en" sz="1100" u="sng">
                  <a:solidFill>
                    <a:srgbClr val="0097A7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https://pacinst.org/gpcd/table/#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41468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sp>
        <p:nvSpPr>
          <p:cNvPr id="171" name="Google Shape;171;p26"/>
          <p:cNvSpPr txBox="1"/>
          <p:nvPr/>
        </p:nvSpPr>
        <p:spPr>
          <a:xfrm>
            <a:off x="806068" y="1098775"/>
            <a:ext cx="3838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Adjust baseline water use based on household income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Using </a:t>
            </a:r>
            <a:r>
              <a:rPr lang="en" sz="1800" i="1" dirty="0">
                <a:solidFill>
                  <a:srgbClr val="595959"/>
                </a:solidFill>
              </a:rPr>
              <a:t>price elasticity of water demand</a:t>
            </a:r>
            <a:br>
              <a:rPr lang="en" sz="1800" i="1" dirty="0">
                <a:solidFill>
                  <a:srgbClr val="595959"/>
                </a:solidFill>
              </a:rPr>
            </a:br>
            <a:endParaRPr sz="1800" i="1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“Given a 1% increase in my income, how much more water do I consume?”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Lots of work by our friends in the economics world trying to estimate this value. We use </a:t>
            </a:r>
            <a:r>
              <a:rPr lang="en" sz="1800" b="1" dirty="0">
                <a:solidFill>
                  <a:srgbClr val="595959"/>
                </a:solidFill>
              </a:rPr>
              <a:t>0.1</a:t>
            </a:r>
            <a:endParaRPr sz="1800" b="1" dirty="0">
              <a:solidFill>
                <a:srgbClr val="595959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75" y="342275"/>
            <a:ext cx="38676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493925" y="4214525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Elasticity value is slope of the line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67746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75" y="342275"/>
            <a:ext cx="38676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5493925" y="4214525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Elasticity value is slope of the line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757110" y="1625625"/>
            <a:ext cx="4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use for median income: 100G/month</a:t>
            </a:r>
            <a:endParaRPr dirty="0"/>
          </a:p>
        </p:txBody>
      </p:sp>
      <p:sp>
        <p:nvSpPr>
          <p:cNvPr id="192" name="Google Shape;192;p28"/>
          <p:cNvSpPr txBox="1"/>
          <p:nvPr/>
        </p:nvSpPr>
        <p:spPr>
          <a:xfrm>
            <a:off x="677460" y="1174050"/>
            <a:ext cx="4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</a:t>
            </a:r>
            <a:endParaRPr b="1"/>
          </a:p>
        </p:txBody>
      </p:sp>
      <p:sp>
        <p:nvSpPr>
          <p:cNvPr id="193" name="Google Shape;193;p28"/>
          <p:cNvSpPr txBox="1"/>
          <p:nvPr/>
        </p:nvSpPr>
        <p:spPr>
          <a:xfrm>
            <a:off x="757110" y="2063000"/>
            <a:ext cx="43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the water use for someone making 150% of median income? </a:t>
            </a:r>
            <a:endParaRPr dirty="0"/>
          </a:p>
        </p:txBody>
      </p:sp>
      <p:sp>
        <p:nvSpPr>
          <p:cNvPr id="194" name="Google Shape;194;p28"/>
          <p:cNvSpPr txBox="1"/>
          <p:nvPr/>
        </p:nvSpPr>
        <p:spPr>
          <a:xfrm>
            <a:off x="757110" y="2721425"/>
            <a:ext cx="4605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 increase in income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 in Income  x Income Elasticity = Change in Quantity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 increase x 0.41  = </a:t>
            </a:r>
            <a:r>
              <a:rPr lang="en" b="1" dirty="0"/>
              <a:t>20.5% increase in water use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                                  = 120.5 G /month</a:t>
            </a:r>
            <a:endParaRPr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623400" y="49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sp>
        <p:nvSpPr>
          <p:cNvPr id="200" name="Google Shape;200;p29"/>
          <p:cNvSpPr txBox="1"/>
          <p:nvPr/>
        </p:nvSpPr>
        <p:spPr>
          <a:xfrm>
            <a:off x="733800" y="1120475"/>
            <a:ext cx="3838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Use this to adjust water uses for 16 different income classes:</a:t>
            </a:r>
            <a:endParaRPr sz="1800" dirty="0">
              <a:solidFill>
                <a:srgbClr val="595959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 dirty="0">
                <a:solidFill>
                  <a:srgbClr val="595959"/>
                </a:solidFill>
              </a:rPr>
              <a:t>Household incomes of $7,500/</a:t>
            </a:r>
            <a:r>
              <a:rPr lang="en" sz="1800" dirty="0" err="1">
                <a:solidFill>
                  <a:srgbClr val="595959"/>
                </a:solidFill>
              </a:rPr>
              <a:t>yr</a:t>
            </a:r>
            <a:r>
              <a:rPr lang="en" sz="1800" dirty="0">
                <a:solidFill>
                  <a:srgbClr val="595959"/>
                </a:solidFill>
              </a:rPr>
              <a:t> all the way to up to $250,000+/</a:t>
            </a:r>
            <a:r>
              <a:rPr lang="en" sz="1800" dirty="0" err="1">
                <a:solidFill>
                  <a:srgbClr val="595959"/>
                </a:solidFill>
              </a:rPr>
              <a:t>yr</a:t>
            </a:r>
            <a:r>
              <a:rPr lang="en" sz="1800" dirty="0">
                <a:solidFill>
                  <a:srgbClr val="595959"/>
                </a:solidFill>
              </a:rPr>
              <a:t> 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Calculate average size of households in each income class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Multiply income-adjusted per-person water use by household size to get a household water use</a:t>
            </a:r>
            <a:endParaRPr sz="1800" dirty="0">
              <a:solidFill>
                <a:srgbClr val="595959"/>
              </a:solidFill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75" y="342275"/>
            <a:ext cx="38676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5493925" y="4214525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Elasticity value is slope of the line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Two ongoing crises in California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FB4B77E4-7B9E-C44C-9745-22A0AD8BB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0" t="20274" r="37075"/>
          <a:stretch/>
        </p:blipFill>
        <p:spPr bwMode="auto">
          <a:xfrm>
            <a:off x="778310" y="2552125"/>
            <a:ext cx="2144905" cy="25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>
            <a:extLst>
              <a:ext uri="{FF2B5EF4-FFF2-40B4-BE49-F238E27FC236}">
                <a16:creationId xmlns:a16="http://schemas.microsoft.com/office/drawing/2014/main" id="{121C02D1-909A-974A-AD6A-BB9910CBF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0" t="38578"/>
          <a:stretch/>
        </p:blipFill>
        <p:spPr bwMode="auto">
          <a:xfrm>
            <a:off x="2872352" y="2642758"/>
            <a:ext cx="1415208" cy="231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12661-1C3E-9D4A-BC31-8F8C2A97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50" y="3388770"/>
            <a:ext cx="3699888" cy="118081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6CDDF6-C092-6646-8AA6-D4B572565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6800" y="908050"/>
            <a:ext cx="3779838" cy="3759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Water Affordability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Water rates rising faster than inflation across the US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 California, over 1,000,000 people lack access to clean, affordable, drinking water</a:t>
            </a:r>
          </a:p>
          <a:p>
            <a:pPr marL="0" lvl="1" indent="0" eaLnBrk="1" hangingPunct="1"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275F90-0E4E-7B42-AEC1-6BCC55A348F0}"/>
              </a:ext>
            </a:extLst>
          </p:cNvPr>
          <p:cNvSpPr txBox="1"/>
          <p:nvPr/>
        </p:nvSpPr>
        <p:spPr>
          <a:xfrm>
            <a:off x="1136735" y="1986975"/>
            <a:ext cx="284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California Drought Monitor</a:t>
            </a:r>
          </a:p>
          <a:p>
            <a:pPr algn="ctr"/>
            <a:r>
              <a:rPr lang="en-US" sz="1600" b="1" dirty="0"/>
              <a:t>July 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442355-ECE3-4346-B227-F3ABE56BCFF0}"/>
              </a:ext>
            </a:extLst>
          </p:cNvPr>
          <p:cNvSpPr txBox="1"/>
          <p:nvPr/>
        </p:nvSpPr>
        <p:spPr>
          <a:xfrm>
            <a:off x="5338434" y="2853531"/>
            <a:ext cx="284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Residential Water Rates, </a:t>
            </a:r>
            <a:r>
              <a:rPr lang="en-US" sz="1600" dirty="0"/>
              <a:t>2010-2015</a:t>
            </a: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E27C136-81EC-DB46-949B-47DC903D00C2}"/>
              </a:ext>
            </a:extLst>
          </p:cNvPr>
          <p:cNvSpPr txBox="1">
            <a:spLocks/>
          </p:cNvSpPr>
          <p:nvPr/>
        </p:nvSpPr>
        <p:spPr>
          <a:xfrm>
            <a:off x="955675" y="908050"/>
            <a:ext cx="3781425" cy="3890963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77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77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Droughts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California continuing to face severe drought conditions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4B232E-AC14-6544-B111-3885506DD4E3}"/>
              </a:ext>
            </a:extLst>
          </p:cNvPr>
          <p:cNvSpPr txBox="1"/>
          <p:nvPr/>
        </p:nvSpPr>
        <p:spPr>
          <a:xfrm>
            <a:off x="6075480" y="4520700"/>
            <a:ext cx="2849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Circle of Blue Water Rate Survey, 2019</a:t>
            </a:r>
          </a:p>
        </p:txBody>
      </p:sp>
    </p:spTree>
    <p:extLst>
      <p:ext uri="{BB962C8B-B14F-4D97-AF65-F5344CB8AC3E}">
        <p14:creationId xmlns:p14="http://schemas.microsoft.com/office/powerpoint/2010/main" val="224080430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1E4A93-6B6A-4443-AB3F-376C3D66E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82" y="2360458"/>
            <a:ext cx="3779838" cy="2490307"/>
          </a:xfrm>
          <a:prstGeom prst="rect">
            <a:avLst/>
          </a:prstGeom>
        </p:spPr>
      </p:pic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Santa Cruz</a:t>
            </a:r>
          </a:p>
        </p:txBody>
      </p:sp>
      <p:pic>
        <p:nvPicPr>
          <p:cNvPr id="48130" name="Picture 2" descr="Where Does Our Water Come From? | City of Santa Cruz">
            <a:extLst>
              <a:ext uri="{FF2B5EF4-FFF2-40B4-BE49-F238E27FC236}">
                <a16:creationId xmlns:a16="http://schemas.microsoft.com/office/drawing/2014/main" id="{4E5E6E51-206D-B34E-96CB-DBDD6F2B0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80" y="838835"/>
            <a:ext cx="3086523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9DFE9E4-8C23-ED48-A28B-73E4B36B2E51}"/>
              </a:ext>
            </a:extLst>
          </p:cNvPr>
          <p:cNvSpPr txBox="1">
            <a:spLocks/>
          </p:cNvSpPr>
          <p:nvPr/>
        </p:nvSpPr>
        <p:spPr>
          <a:xfrm>
            <a:off x="4572000" y="817880"/>
            <a:ext cx="3779838" cy="3759200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77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77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Water Affordability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100% local water supply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Limited options for expanding supplies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Sensitive to drought conditions</a:t>
            </a:r>
          </a:p>
          <a:p>
            <a:pPr marL="0" lvl="1" indent="0">
              <a:buFont typeface="Wingdings" pitchFamily="2" charset="2"/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0C82F-DF5F-D94D-B0AE-6651BDF0EF2A}"/>
              </a:ext>
            </a:extLst>
          </p:cNvPr>
          <p:cNvSpPr txBox="1"/>
          <p:nvPr/>
        </p:nvSpPr>
        <p:spPr>
          <a:xfrm>
            <a:off x="1962186" y="4774575"/>
            <a:ext cx="2849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City of Santa Cruz</a:t>
            </a:r>
          </a:p>
        </p:txBody>
      </p:sp>
    </p:spTree>
    <p:extLst>
      <p:ext uri="{BB962C8B-B14F-4D97-AF65-F5344CB8AC3E}">
        <p14:creationId xmlns:p14="http://schemas.microsoft.com/office/powerpoint/2010/main" val="171428529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Drivers of affordability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5B73D3-91FC-DB40-AE08-60BF940F5D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781425" cy="3890963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Capital Investment</a:t>
            </a:r>
          </a:p>
          <a:p>
            <a:pPr lvl="1" eaLnBrk="1" hangingPunct="1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Improve reliability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Fix aging system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Non-drought climate impacts 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Winter storms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Landslides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Fires</a:t>
            </a:r>
          </a:p>
          <a:p>
            <a:pPr lvl="2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89589-9AC9-BA4F-83E9-E2F3564317B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47738" y="3288196"/>
            <a:ext cx="3779838" cy="1794165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Conservation</a:t>
            </a:r>
          </a:p>
          <a:p>
            <a:pPr lvl="1" eaLnBrk="1" hangingPunct="1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Utility revenue losses</a:t>
            </a:r>
          </a:p>
          <a:p>
            <a:pPr lvl="1" eaLnBrk="1" hangingPunct="1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Surcharges/rate adjustments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Constrained by Prop 218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Water demand behavior</a:t>
            </a: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lvl="1" indent="0" eaLnBrk="1" hangingPunct="1"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9" name="Google Shape;60;gb9c18299e0_0_0">
            <a:extLst>
              <a:ext uri="{FF2B5EF4-FFF2-40B4-BE49-F238E27FC236}">
                <a16:creationId xmlns:a16="http://schemas.microsoft.com/office/drawing/2014/main" id="{94EA1ABA-4F22-774F-ABCF-163ACBF953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97067" y="1440603"/>
            <a:ext cx="2300713" cy="324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96DF18-089C-E944-955B-6367FB56C4BF}"/>
              </a:ext>
            </a:extLst>
          </p:cNvPr>
          <p:cNvSpPr txBox="1">
            <a:spLocks/>
          </p:cNvSpPr>
          <p:nvPr/>
        </p:nvSpPr>
        <p:spPr>
          <a:xfrm>
            <a:off x="5364162" y="357031"/>
            <a:ext cx="3779838" cy="1475740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77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77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Hydrology</a:t>
            </a:r>
          </a:p>
          <a:p>
            <a:pPr lvl="1"/>
            <a:r>
              <a:rPr lang="en-US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Both changes and future uncertainty</a:t>
            </a:r>
          </a:p>
          <a:p>
            <a:pPr marL="0" lvl="1" indent="0">
              <a:buFont typeface="Wingdings" pitchFamily="2" charset="2"/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632338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Adaptive and flexible planning under uncertainty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B9648-CE7A-9345-B364-5344908225D6}"/>
              </a:ext>
            </a:extLst>
          </p:cNvPr>
          <p:cNvSpPr txBox="1"/>
          <p:nvPr/>
        </p:nvSpPr>
        <p:spPr>
          <a:xfrm>
            <a:off x="4600667" y="4469253"/>
            <a:ext cx="406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Fletcher et al. 2019 </a:t>
            </a:r>
            <a:r>
              <a:rPr lang="en-US" sz="1200" i="1" dirty="0"/>
              <a:t>Nature Comm</a:t>
            </a:r>
            <a:r>
              <a:rPr lang="en-US" sz="1400" i="1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2CDC65-5355-FF41-AE3E-2E9D14B3E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8"/>
          <a:stretch/>
        </p:blipFill>
        <p:spPr>
          <a:xfrm>
            <a:off x="640272" y="1070257"/>
            <a:ext cx="4162709" cy="2200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9F170D-056F-6442-96F7-BC00C7778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2" b="24147"/>
          <a:stretch/>
        </p:blipFill>
        <p:spPr>
          <a:xfrm>
            <a:off x="5076218" y="998601"/>
            <a:ext cx="3787775" cy="2485728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76A18A7-1416-4843-BD41-F921A29CEE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0575" y="3320260"/>
            <a:ext cx="3781425" cy="1711706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How do we plan for an uncertain future given we learn over time?</a:t>
            </a:r>
            <a:b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en-US" sz="14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What are the decisions which minimize cost and maximize reliability?</a:t>
            </a:r>
          </a:p>
          <a:p>
            <a:pPr marL="0" lvl="1" indent="0" eaLnBrk="1" hangingPunct="1"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6128ED5-93B0-5444-AA71-5E6DD7EADAE7}"/>
              </a:ext>
            </a:extLst>
          </p:cNvPr>
          <p:cNvSpPr txBox="1">
            <a:spLocks/>
          </p:cNvSpPr>
          <p:nvPr/>
        </p:nvSpPr>
        <p:spPr>
          <a:xfrm>
            <a:off x="5170805" y="3431794"/>
            <a:ext cx="3781425" cy="1711706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77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77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How can adaptive and flexible infrastructure options be used to mitigate risk and minimize cost?</a:t>
            </a:r>
          </a:p>
          <a:p>
            <a:pPr marL="0" lvl="1" indent="0">
              <a:buFont typeface="Wingdings" pitchFamily="2" charset="2"/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EEFB59-8064-EE44-B236-F9770F449DD0}"/>
              </a:ext>
            </a:extLst>
          </p:cNvPr>
          <p:cNvSpPr txBox="1"/>
          <p:nvPr/>
        </p:nvSpPr>
        <p:spPr>
          <a:xfrm>
            <a:off x="758666" y="4623142"/>
            <a:ext cx="324319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Fletcher et al. (2017) J. of Water Res. Plan. Man</a:t>
            </a:r>
            <a:r>
              <a:rPr lang="en-US" sz="1500" i="1" dirty="0">
                <a:solidFill>
                  <a:schemeClr val="bg1"/>
                </a:solidFill>
              </a:rPr>
              <a:t>. 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180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9c18299e0_0_0"/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00" cy="4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lt2"/>
              </a:buClr>
              <a:buSzPts val="2400"/>
            </a:pPr>
            <a:r>
              <a:rPr lang="en-US" dirty="0"/>
              <a:t>The types of decisions we work to inform</a:t>
            </a:r>
            <a:endParaRPr dirty="0"/>
          </a:p>
        </p:txBody>
      </p:sp>
      <p:sp>
        <p:nvSpPr>
          <p:cNvPr id="61" name="Google Shape;61;gb9c18299e0_0_0"/>
          <p:cNvSpPr txBox="1">
            <a:spLocks noGrp="1"/>
          </p:cNvSpPr>
          <p:nvPr>
            <p:ph type="body" idx="1"/>
          </p:nvPr>
        </p:nvSpPr>
        <p:spPr>
          <a:xfrm>
            <a:off x="749875" y="1070850"/>
            <a:ext cx="4213200" cy="4123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340"/>
              </a:spcBef>
            </a:pPr>
            <a:r>
              <a:rPr lang="en-US" b="1" dirty="0"/>
              <a:t>Exa</a:t>
            </a:r>
            <a:r>
              <a:rPr lang="en-US" b="1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mples</a:t>
            </a:r>
            <a:r>
              <a:rPr lang="en-US" b="1" dirty="0"/>
              <a:t>  </a:t>
            </a:r>
            <a:endParaRPr b="1" dirty="0"/>
          </a:p>
          <a:p>
            <a:pPr indent="0">
              <a:lnSpc>
                <a:spcPct val="90000"/>
              </a:lnSpc>
              <a:spcBef>
                <a:spcPts val="340"/>
              </a:spcBef>
            </a:pPr>
            <a:endParaRPr dirty="0"/>
          </a:p>
          <a:p>
            <a:pPr indent="-317492">
              <a:lnSpc>
                <a:spcPct val="90000"/>
              </a:lnSpc>
              <a:spcBef>
                <a:spcPts val="340"/>
              </a:spcBef>
              <a:buChar char="●"/>
            </a:pPr>
            <a:r>
              <a:rPr lang="en-US" sz="1200" dirty="0"/>
              <a:t>What</a:t>
            </a:r>
            <a:r>
              <a:rPr lang="en-US" sz="120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 capacity expansions should we plan </a:t>
            </a:r>
            <a:r>
              <a:rPr lang="en-US" sz="1200" dirty="0"/>
              <a:t>given uncertainty in long-term climate impacts?</a:t>
            </a:r>
          </a:p>
          <a:p>
            <a:pPr indent="-317492">
              <a:lnSpc>
                <a:spcPct val="90000"/>
              </a:lnSpc>
              <a:spcBef>
                <a:spcPts val="340"/>
              </a:spcBef>
              <a:buChar char="●"/>
            </a:pPr>
            <a:endParaRPr lang="en-US" sz="1200" dirty="0"/>
          </a:p>
          <a:p>
            <a:pPr indent="-317492">
              <a:lnSpc>
                <a:spcPct val="90000"/>
              </a:lnSpc>
              <a:spcBef>
                <a:spcPts val="340"/>
              </a:spcBef>
              <a:buChar char="●"/>
            </a:pPr>
            <a:r>
              <a:rPr lang="en-US" sz="1200" dirty="0"/>
              <a:t>What short- or long-term adaptation triggers should we use to ensure robustness to climate change?</a:t>
            </a:r>
            <a:br>
              <a:rPr lang="en-US" sz="1200" dirty="0"/>
            </a:br>
            <a:endParaRPr sz="1200" dirty="0"/>
          </a:p>
          <a:p>
            <a:pPr indent="-317492">
              <a:lnSpc>
                <a:spcPct val="90000"/>
              </a:lnSpc>
              <a:spcBef>
                <a:spcPts val="0"/>
              </a:spcBef>
              <a:buChar char="●"/>
            </a:pPr>
            <a:r>
              <a:rPr lang="en-US" sz="1200" dirty="0"/>
              <a:t>How do supply portfolios stand up to mild, prolonged droughts vs short, intense droughts?</a:t>
            </a:r>
            <a:endParaRPr sz="1200" dirty="0"/>
          </a:p>
          <a:p>
            <a:pPr indent="0">
              <a:lnSpc>
                <a:spcPct val="90000"/>
              </a:lnSpc>
              <a:spcBef>
                <a:spcPts val="340"/>
              </a:spcBef>
            </a:pPr>
            <a:endParaRPr sz="1200" dirty="0"/>
          </a:p>
          <a:p>
            <a:pPr indent="-317492">
              <a:lnSpc>
                <a:spcPct val="90000"/>
              </a:lnSpc>
              <a:spcBef>
                <a:spcPts val="340"/>
              </a:spcBef>
              <a:buChar char="●"/>
            </a:pPr>
            <a:r>
              <a:rPr lang="en-US" sz="1200" dirty="0"/>
              <a:t>When should demand management be implemented?</a:t>
            </a:r>
          </a:p>
          <a:p>
            <a:pPr indent="-317492">
              <a:lnSpc>
                <a:spcPct val="90000"/>
              </a:lnSpc>
              <a:spcBef>
                <a:spcPts val="340"/>
              </a:spcBef>
              <a:buChar char="●"/>
            </a:pPr>
            <a:endParaRPr lang="en-US" sz="1200" dirty="0"/>
          </a:p>
          <a:p>
            <a:pPr indent="-317492">
              <a:lnSpc>
                <a:spcPct val="90000"/>
              </a:lnSpc>
              <a:spcBef>
                <a:spcPts val="340"/>
              </a:spcBef>
              <a:buChar char="●"/>
            </a:pPr>
            <a:r>
              <a:rPr lang="en-US" sz="1200" dirty="0"/>
              <a:t>How should reservoir operations be adapted as the climate changes?</a:t>
            </a:r>
            <a:endParaRPr sz="1200" dirty="0"/>
          </a:p>
          <a:p>
            <a:pPr marL="0" indent="0">
              <a:lnSpc>
                <a:spcPct val="115000"/>
              </a:lnSpc>
              <a:spcBef>
                <a:spcPts val="0"/>
              </a:spcBef>
            </a:pPr>
            <a:endParaRPr sz="900" dirty="0"/>
          </a:p>
          <a:p>
            <a:pPr marL="0" indent="0">
              <a:lnSpc>
                <a:spcPct val="90000"/>
              </a:lnSpc>
              <a:spcBef>
                <a:spcPts val="340"/>
              </a:spcBef>
            </a:pPr>
            <a:endParaRPr dirty="0"/>
          </a:p>
          <a:p>
            <a:pPr indent="0">
              <a:lnSpc>
                <a:spcPct val="90000"/>
              </a:lnSpc>
              <a:spcBef>
                <a:spcPts val="340"/>
              </a:spcBef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9048-05DA-CB43-9D76-49F661BFD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348" y="857249"/>
            <a:ext cx="2699277" cy="1714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A5874-5861-E049-A700-D6079F9DB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177" y="2581224"/>
            <a:ext cx="2459617" cy="1286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B38DEC-C63B-864B-B271-39AF84D34EBC}"/>
              </a:ext>
            </a:extLst>
          </p:cNvPr>
          <p:cNvSpPr txBox="1"/>
          <p:nvPr/>
        </p:nvSpPr>
        <p:spPr>
          <a:xfrm>
            <a:off x="6077177" y="3877266"/>
            <a:ext cx="2459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Performance metrics: 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cost, reliability, environmental flows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9c18299e0_0_0"/>
          <p:cNvSpPr txBox="1">
            <a:spLocks noGrp="1"/>
          </p:cNvSpPr>
          <p:nvPr>
            <p:ph type="title"/>
          </p:nvPr>
        </p:nvSpPr>
        <p:spPr>
          <a:xfrm>
            <a:off x="949325" y="358775"/>
            <a:ext cx="7707300" cy="489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45700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buClr>
                <a:schemeClr val="lt2"/>
              </a:buClr>
              <a:buSzPts val="2400"/>
            </a:pPr>
            <a:r>
              <a:rPr lang="en-US" dirty="0"/>
              <a:t>Santa Barbara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C808B-7D47-5048-8373-6F013F379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450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Our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06A77-050A-5F43-B019-C668ED2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3" y="847725"/>
            <a:ext cx="5690333" cy="3669411"/>
          </a:xfrm>
          <a:prstGeom prst="rect">
            <a:avLst/>
          </a:prstGeom>
        </p:spPr>
      </p:pic>
      <p:sp>
        <p:nvSpPr>
          <p:cNvPr id="12" name="Working to develop metrics of water affordability &amp; access which reflect community needs">
            <a:extLst>
              <a:ext uri="{FF2B5EF4-FFF2-40B4-BE49-F238E27FC236}">
                <a16:creationId xmlns:a16="http://schemas.microsoft.com/office/drawing/2014/main" id="{7300E32D-6EC6-414E-9748-3FC750E6940E}"/>
              </a:ext>
            </a:extLst>
          </p:cNvPr>
          <p:cNvSpPr txBox="1"/>
          <p:nvPr/>
        </p:nvSpPr>
        <p:spPr>
          <a:xfrm>
            <a:off x="6560708" y="1434533"/>
            <a:ext cx="1791211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defRPr b="0"/>
            </a:pP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Developing m</a:t>
            </a:r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etrics </a:t>
            </a: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</a:t>
            </a:r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 </a:t>
            </a: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community </a:t>
            </a:r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needs</a:t>
            </a: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5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Affordability:">
            <a:extLst>
              <a:ext uri="{FF2B5EF4-FFF2-40B4-BE49-F238E27FC236}">
                <a16:creationId xmlns:a16="http://schemas.microsoft.com/office/drawing/2014/main" id="{9EA50886-3AAF-484D-9056-161BD5A41026}"/>
              </a:ext>
            </a:extLst>
          </p:cNvPr>
          <p:cNvSpPr txBox="1"/>
          <p:nvPr/>
        </p:nvSpPr>
        <p:spPr>
          <a:xfrm>
            <a:off x="6560708" y="2508952"/>
            <a:ext cx="129721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b="0"/>
            </a:lvl1pPr>
          </a:lstStyle>
          <a:p>
            <a:pPr defTabSz="412750" hangingPunct="0"/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Affordability: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id="{C1ECB28C-8BA5-AE49-8D12-F9242B433D95}"/>
                  </a:ext>
                </a:extLst>
              </p:cNvPr>
              <p:cNvSpPr txBox="1"/>
              <p:nvPr/>
            </p:nvSpPr>
            <p:spPr>
              <a:xfrm>
                <a:off x="6590139" y="2832118"/>
                <a:ext cx="2535566" cy="4142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 hangingPunct="0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Monthly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Water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Bill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Monthly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Household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Income</m:t>
                          </m:r>
                        </m:den>
                      </m:f>
                      <m: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Neue"/>
                        </a:rPr>
                        <m:t>≤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0.02</m:t>
                      </m:r>
                    </m:oMath>
                  </m:oMathPara>
                </a14:m>
                <a:endParaRPr sz="13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id="{C1ECB28C-8BA5-AE49-8D12-F9242B43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39" y="2832118"/>
                <a:ext cx="2535566" cy="414281"/>
              </a:xfrm>
              <a:prstGeom prst="rect">
                <a:avLst/>
              </a:prstGeom>
              <a:blipFill>
                <a:blip r:embed="rId3"/>
                <a:stretch>
                  <a:fillRect l="-1493" t="-9091" r="-995" b="-2121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quation">
                <a:extLst>
                  <a:ext uri="{FF2B5EF4-FFF2-40B4-BE49-F238E27FC236}">
                    <a16:creationId xmlns:a16="http://schemas.microsoft.com/office/drawing/2014/main" id="{6246E058-3500-B041-8CF9-67F7CCA7C6A8}"/>
                  </a:ext>
                </a:extLst>
              </p:cNvPr>
              <p:cNvSpPr txBox="1"/>
              <p:nvPr/>
            </p:nvSpPr>
            <p:spPr>
              <a:xfrm>
                <a:off x="6766474" y="3988951"/>
                <a:ext cx="1948867" cy="2000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 hangingPunct="0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Monthly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 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Water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 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Use</m:t>
                      </m:r>
                      <m: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Neue"/>
                        </a:rPr>
                        <m:t>≥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6 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ccf</m:t>
                      </m:r>
                    </m:oMath>
                  </m:oMathPara>
                </a14:m>
                <a:endParaRPr sz="13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15" name="Equation">
                <a:extLst>
                  <a:ext uri="{FF2B5EF4-FFF2-40B4-BE49-F238E27FC236}">
                    <a16:creationId xmlns:a16="http://schemas.microsoft.com/office/drawing/2014/main" id="{6246E058-3500-B041-8CF9-67F7CCA7C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474" y="3988951"/>
                <a:ext cx="1948867" cy="200055"/>
              </a:xfrm>
              <a:prstGeom prst="rect">
                <a:avLst/>
              </a:prstGeom>
              <a:blipFill>
                <a:blip r:embed="rId4"/>
                <a:stretch>
                  <a:fillRect l="-2581" r="-1290" b="-411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ccess:">
            <a:extLst>
              <a:ext uri="{FF2B5EF4-FFF2-40B4-BE49-F238E27FC236}">
                <a16:creationId xmlns:a16="http://schemas.microsoft.com/office/drawing/2014/main" id="{DD34B500-E945-5D4F-8A2E-98037107A873}"/>
              </a:ext>
            </a:extLst>
          </p:cNvPr>
          <p:cNvSpPr txBox="1"/>
          <p:nvPr/>
        </p:nvSpPr>
        <p:spPr>
          <a:xfrm>
            <a:off x="6590139" y="3665785"/>
            <a:ext cx="72936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b="0"/>
            </a:lvl1pPr>
          </a:lstStyle>
          <a:p>
            <a:pPr defTabSz="412750" hangingPunct="0"/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Access:</a:t>
            </a:r>
          </a:p>
        </p:txBody>
      </p:sp>
    </p:spTree>
    <p:extLst>
      <p:ext uri="{BB962C8B-B14F-4D97-AF65-F5344CB8AC3E}">
        <p14:creationId xmlns:p14="http://schemas.microsoft.com/office/powerpoint/2010/main" val="363901839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Our Model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60D5882-AA32-B543-AD4F-2845349AC060}"/>
              </a:ext>
            </a:extLst>
          </p:cNvPr>
          <p:cNvSpPr txBox="1">
            <a:spLocks/>
          </p:cNvSpPr>
          <p:nvPr/>
        </p:nvSpPr>
        <p:spPr>
          <a:xfrm>
            <a:off x="955675" y="908050"/>
            <a:ext cx="7608776" cy="3759200"/>
          </a:xfrm>
          <a:prstGeom prst="rect">
            <a:avLst/>
          </a:prstGeom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77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77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Things we evaluate as components of affordability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Household size &amp; income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Rate structures, and increases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Capital investment</a:t>
            </a:r>
          </a:p>
          <a:p>
            <a:pPr lvl="2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Drought surcharges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Water system characteristics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Hydrology &amp; drought</a:t>
            </a:r>
            <a:b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</a:b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What do we mean when we say affordability?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How much of a household’s income is spent on water</a:t>
            </a: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68609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683</TotalTime>
  <Words>892</Words>
  <Application>Microsoft Macintosh PowerPoint</Application>
  <PresentationFormat>On-screen Show (16:9)</PresentationFormat>
  <Paragraphs>159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Cambria Math</vt:lpstr>
      <vt:lpstr>Helvetica Neue</vt:lpstr>
      <vt:lpstr>Source Sans Pro</vt:lpstr>
      <vt:lpstr>Source Sans Pro Semibold</vt:lpstr>
      <vt:lpstr>Wingdings</vt:lpstr>
      <vt:lpstr>SU_Preso_16x9_v6</vt:lpstr>
      <vt:lpstr>SU_Template_TopBar</vt:lpstr>
      <vt:lpstr>Adaptive and Equitable Water Resources Planning Under Uncertainty</vt:lpstr>
      <vt:lpstr>Two ongoing crises in California</vt:lpstr>
      <vt:lpstr>Santa Cruz</vt:lpstr>
      <vt:lpstr>Drivers of affordability</vt:lpstr>
      <vt:lpstr>Adaptive and flexible planning under uncertainty</vt:lpstr>
      <vt:lpstr>The types of decisions we work to inform</vt:lpstr>
      <vt:lpstr>Santa Barbara</vt:lpstr>
      <vt:lpstr>Our Model</vt:lpstr>
      <vt:lpstr>Our Model</vt:lpstr>
      <vt:lpstr>Initial hypotheses related to affordability</vt:lpstr>
      <vt:lpstr>Evaluating paths forward</vt:lpstr>
      <vt:lpstr>Partnership model</vt:lpstr>
      <vt:lpstr>Backup Slides</vt:lpstr>
      <vt:lpstr>Santa Cruz Water Demand</vt:lpstr>
      <vt:lpstr>Water Balance For Santa Cruz </vt:lpstr>
      <vt:lpstr>Household water demand</vt:lpstr>
      <vt:lpstr>Household water demand</vt:lpstr>
      <vt:lpstr>Household water demand</vt:lpstr>
      <vt:lpstr>Household water demand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Droughts &amp; Water Affordability</dc:title>
  <dc:creator>Ben Alexander Rachunok</dc:creator>
  <dc:description>2012 PowerPoint template redesign</dc:description>
  <cp:lastModifiedBy>Ben Alexander Rachunok</cp:lastModifiedBy>
  <cp:revision>30</cp:revision>
  <dcterms:created xsi:type="dcterms:W3CDTF">2021-07-07T18:18:47Z</dcterms:created>
  <dcterms:modified xsi:type="dcterms:W3CDTF">2021-07-09T17:53:49Z</dcterms:modified>
</cp:coreProperties>
</file>